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75" r:id="rId3"/>
    <p:sldId id="271" r:id="rId4"/>
    <p:sldId id="276" r:id="rId5"/>
    <p:sldId id="259" r:id="rId6"/>
    <p:sldId id="260" r:id="rId7"/>
    <p:sldId id="270" r:id="rId8"/>
    <p:sldId id="262" r:id="rId9"/>
    <p:sldId id="264" r:id="rId10"/>
    <p:sldId id="278" r:id="rId11"/>
    <p:sldId id="263" r:id="rId12"/>
    <p:sldId id="280" r:id="rId13"/>
    <p:sldId id="279" r:id="rId14"/>
    <p:sldId id="281" r:id="rId15"/>
    <p:sldId id="282" r:id="rId16"/>
    <p:sldId id="285" r:id="rId17"/>
    <p:sldId id="284" r:id="rId18"/>
    <p:sldId id="283" r:id="rId19"/>
    <p:sldId id="265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2500" autoAdjust="0"/>
  </p:normalViewPr>
  <p:slideViewPr>
    <p:cSldViewPr>
      <p:cViewPr>
        <p:scale>
          <a:sx n="76" d="100"/>
          <a:sy n="76" d="100"/>
        </p:scale>
        <p:origin x="-20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4AD29-7B3B-4085-BB40-E2F8BA02895B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CB002-9BA9-4051-B47B-9B67D295A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Elegans</a:t>
            </a:r>
            <a:r>
              <a:rPr lang="en-US" baseline="0" dirty="0" smtClean="0"/>
              <a:t> lack </a:t>
            </a:r>
            <a:r>
              <a:rPr lang="en-US" baseline="0" dirty="0" err="1" smtClean="0"/>
              <a:t>leptin</a:t>
            </a:r>
            <a:r>
              <a:rPr lang="en-US" baseline="0" dirty="0" smtClean="0"/>
              <a:t>!</a:t>
            </a:r>
          </a:p>
          <a:p>
            <a:r>
              <a:rPr lang="en-US" baseline="0" dirty="0" smtClean="0"/>
              <a:t>But do present with a greater fat accumulation when </a:t>
            </a:r>
            <a:r>
              <a:rPr lang="en-US" baseline="0" dirty="0" err="1" smtClean="0"/>
              <a:t>BBSome</a:t>
            </a:r>
            <a:r>
              <a:rPr lang="en-US" baseline="0" dirty="0" smtClean="0"/>
              <a:t> is disrupted</a:t>
            </a:r>
          </a:p>
          <a:p>
            <a:r>
              <a:rPr lang="en-US" baseline="0" dirty="0" smtClean="0"/>
              <a:t>Also shows intestinal defects which is further interesting because that’s where they take in their fat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C. </a:t>
            </a:r>
            <a:r>
              <a:rPr lang="en-US" baseline="0" dirty="0" err="1" smtClean="0"/>
              <a:t>Elegans</a:t>
            </a:r>
            <a:r>
              <a:rPr lang="en-US" baseline="0" dirty="0" smtClean="0"/>
              <a:t> have similar adipose regulatory system as seen earlier in the school year in some of the articles we read</a:t>
            </a:r>
          </a:p>
          <a:p>
            <a:r>
              <a:rPr lang="en-US" baseline="0" dirty="0" smtClean="0"/>
              <a:t>-conserved between humans and C. </a:t>
            </a:r>
            <a:r>
              <a:rPr lang="en-US" baseline="0" dirty="0" err="1" smtClean="0"/>
              <a:t>elegans</a:t>
            </a:r>
            <a:endParaRPr lang="en-US" baseline="0" dirty="0" smtClean="0"/>
          </a:p>
          <a:p>
            <a:r>
              <a:rPr lang="en-US" baseline="0" dirty="0" smtClean="0"/>
              <a:t>-already identified similar fat regulatory systems seen in earlier sections</a:t>
            </a:r>
          </a:p>
          <a:p>
            <a:r>
              <a:rPr lang="en-US" baseline="0" dirty="0" smtClean="0"/>
              <a:t>However their body fat regulation is hinged to food sensation and perhaps neuroendocrine signaling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idea is that there is some defect in sensing of a different hormone, neuropeptide,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that causes a greater fat accumulation in these worms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76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Known to function in </a:t>
            </a:r>
            <a:r>
              <a:rPr lang="en-US" dirty="0" err="1" smtClean="0">
                <a:solidFill>
                  <a:srgbClr val="FF0000"/>
                </a:solidFill>
              </a:rPr>
              <a:t>Intraflagellar</a:t>
            </a:r>
            <a:r>
              <a:rPr lang="en-US" dirty="0" smtClean="0">
                <a:solidFill>
                  <a:srgbClr val="FF0000"/>
                </a:solidFill>
              </a:rPr>
              <a:t> Transport system which is the trafficking of molecules through the cilium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Believed it is needed for correct </a:t>
            </a:r>
            <a:r>
              <a:rPr lang="en-US" dirty="0" err="1" smtClean="0">
                <a:solidFill>
                  <a:srgbClr val="FF0000"/>
                </a:solidFill>
              </a:rPr>
              <a:t>ciliogensis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sensory cilia</a:t>
            </a:r>
            <a:r>
              <a:rPr lang="en-US" dirty="0" smtClean="0">
                <a:solidFill>
                  <a:srgbClr val="FF0000"/>
                </a:solidFill>
              </a:rPr>
              <a:t>-could therefore be a defect in sensing of the internal homeostasis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Che-11 has an </a:t>
            </a:r>
            <a:r>
              <a:rPr lang="en-US" dirty="0" err="1" smtClean="0">
                <a:solidFill>
                  <a:srgbClr val="FF0000"/>
                </a:solidFill>
              </a:rPr>
              <a:t>ortholog</a:t>
            </a:r>
            <a:r>
              <a:rPr lang="en-US" dirty="0" smtClean="0">
                <a:solidFill>
                  <a:srgbClr val="FF0000"/>
                </a:solidFill>
              </a:rPr>
              <a:t> in humans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1200" b="1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KIAA0590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Che-13 has a homolog in humans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1200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IFT57/</a:t>
            </a:r>
            <a:r>
              <a:rPr lang="en-US" sz="1200" dirty="0" err="1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Hippi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6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RNAi</a:t>
            </a:r>
            <a:r>
              <a:rPr lang="en-US" dirty="0" smtClean="0">
                <a:solidFill>
                  <a:srgbClr val="FF0000"/>
                </a:solidFill>
              </a:rPr>
              <a:t> of che-11 and che-13 and seeing the accumulation of fat droplets in C. </a:t>
            </a:r>
            <a:r>
              <a:rPr lang="en-US" dirty="0" err="1" smtClean="0">
                <a:solidFill>
                  <a:srgbClr val="FF0000"/>
                </a:solidFill>
              </a:rPr>
              <a:t>elegans</a:t>
            </a:r>
            <a:r>
              <a:rPr lang="en-US" dirty="0" smtClean="0">
                <a:solidFill>
                  <a:srgbClr val="FF0000"/>
                </a:solidFill>
              </a:rPr>
              <a:t> through </a:t>
            </a:r>
            <a:r>
              <a:rPr lang="en-US" dirty="0" err="1" smtClean="0">
                <a:solidFill>
                  <a:srgbClr val="FF0000"/>
                </a:solidFill>
              </a:rPr>
              <a:t>niles</a:t>
            </a:r>
            <a:r>
              <a:rPr lang="en-US" dirty="0" smtClean="0">
                <a:solidFill>
                  <a:srgbClr val="FF0000"/>
                </a:solidFill>
              </a:rPr>
              <a:t> red intake as in the one paper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Believed to show a greater accumulation of fat droplets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(show pictures from one paper)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3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worm base, it was seen that che-11 and che-13 mutants were shown</a:t>
            </a:r>
            <a:r>
              <a:rPr lang="en-US" baseline="0" dirty="0" smtClean="0"/>
              <a:t> to have defective </a:t>
            </a:r>
            <a:r>
              <a:rPr lang="en-US" baseline="0" dirty="0" err="1" smtClean="0"/>
              <a:t>dauer</a:t>
            </a:r>
            <a:r>
              <a:rPr lang="en-US" baseline="0" dirty="0" smtClean="0"/>
              <a:t> formation</a:t>
            </a:r>
          </a:p>
          <a:p>
            <a:r>
              <a:rPr lang="en-US" baseline="0" dirty="0" err="1" smtClean="0"/>
              <a:t>Dauer</a:t>
            </a:r>
            <a:r>
              <a:rPr lang="en-US" baseline="0" dirty="0" smtClean="0"/>
              <a:t> formation can be caused by lack of nutrients and therefore does not produce insulin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remember from biology insulin causes cells in the body to uptake glucose from the blood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-its produced in response to your blood glucose level</a:t>
            </a:r>
          </a:p>
          <a:p>
            <a:r>
              <a:rPr lang="en-US" baseline="0" dirty="0" smtClean="0"/>
              <a:t>When there is a lack of insulin it causes a cascade of events that causes </a:t>
            </a:r>
            <a:r>
              <a:rPr lang="en-US" baseline="0" dirty="0" err="1" smtClean="0"/>
              <a:t>Dauer</a:t>
            </a:r>
            <a:r>
              <a:rPr lang="en-US" baseline="0" dirty="0" smtClean="0"/>
              <a:t>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3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where the body becomes insulin resistant-it does not or insulin deficient where the body stops making it</a:t>
            </a:r>
            <a:r>
              <a:rPr lang="en-US" baseline="0" dirty="0" smtClean="0">
                <a:sym typeface="Wingdings"/>
              </a:rPr>
              <a:t> usually due to the fact that it is constantly making high levels of insulin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coupled with defective </a:t>
            </a:r>
            <a:r>
              <a:rPr lang="en-US" baseline="0" dirty="0" err="1" smtClean="0"/>
              <a:t>dauer</a:t>
            </a:r>
            <a:r>
              <a:rPr lang="en-US" baseline="0" dirty="0" smtClean="0"/>
              <a:t> formation and the fact that che-11 and che-13 cause greater accumulation of fat indicates that there could be a greater release of insulin in c. </a:t>
            </a:r>
            <a:r>
              <a:rPr lang="en-US" baseline="0" dirty="0" err="1" smtClean="0"/>
              <a:t>elegans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bbs</a:t>
            </a:r>
            <a:r>
              <a:rPr lang="en-US" baseline="0" dirty="0" smtClean="0"/>
              <a:t> and due to the fact that sensory neurons are defective and do not sense the homeostasis of fat </a:t>
            </a:r>
            <a:r>
              <a:rPr lang="en-US" baseline="0" dirty="0" err="1" smtClean="0"/>
              <a:t>accmulation</a:t>
            </a:r>
            <a:r>
              <a:rPr lang="en-US" baseline="0" dirty="0" smtClean="0"/>
              <a:t> in the body and cause a greater amount to be released than normal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3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could point to</a:t>
            </a:r>
            <a:r>
              <a:rPr lang="en-US" baseline="0" dirty="0" smtClean="0"/>
              <a:t> a lack sensing insulin and therefore produce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58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38 insulin like genes</a:t>
            </a:r>
          </a:p>
          <a:p>
            <a:r>
              <a:rPr lang="en-US" dirty="0" smtClean="0"/>
              <a:t>Che-11, che-13,</a:t>
            </a:r>
            <a:r>
              <a:rPr lang="en-US" baseline="0" dirty="0" smtClean="0"/>
              <a:t> bbs-1, and </a:t>
            </a:r>
            <a:r>
              <a:rPr lang="en-US" baseline="0" dirty="0" err="1" smtClean="0"/>
              <a:t>wt</a:t>
            </a:r>
            <a:endParaRPr lang="en-US" baseline="0" dirty="0" smtClean="0"/>
          </a:p>
          <a:p>
            <a:r>
              <a:rPr lang="en-US" dirty="0" smtClean="0"/>
              <a:t>Neurons</a:t>
            </a:r>
            <a:r>
              <a:rPr lang="en-US" baseline="0" dirty="0" smtClean="0"/>
              <a:t> are where insulin-like proteins are secreted therefore screening to see if there is an overexpression of these genes in these tissues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6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Points to a new understanding of how obesity is caused in </a:t>
            </a:r>
            <a:r>
              <a:rPr lang="en-US" dirty="0" err="1" smtClean="0"/>
              <a:t>Bardet-Biedl</a:t>
            </a:r>
            <a:r>
              <a:rPr lang="en-US" dirty="0" smtClean="0"/>
              <a:t> patients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different problems are cause from Obesity (</a:t>
            </a:r>
            <a:r>
              <a:rPr lang="en-US" dirty="0" smtClean="0">
                <a:solidFill>
                  <a:srgbClr val="FF0000"/>
                </a:solidFill>
              </a:rPr>
              <a:t>Type II diabetes, cardiac problems, </a:t>
            </a:r>
            <a:r>
              <a:rPr lang="en-US" dirty="0" err="1" smtClean="0">
                <a:solidFill>
                  <a:srgbClr val="FF0000"/>
                </a:solidFill>
              </a:rPr>
              <a:t>etc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Could lead to greater understanding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Multiorgan</a:t>
            </a:r>
            <a:r>
              <a:rPr lang="en-US" dirty="0" smtClean="0"/>
              <a:t> disease characterized by wide range of symptoms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three are the most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14</a:t>
            </a:r>
            <a:r>
              <a:rPr lang="en-US" baseline="0" dirty="0" smtClean="0"/>
              <a:t> BBS genes known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Different mutations identified in these genes can cause this disease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It’s inherited</a:t>
            </a:r>
            <a:r>
              <a:rPr lang="en-US" baseline="0" dirty="0" smtClean="0"/>
              <a:t> in an autosomal recessive manner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disease is classified as a </a:t>
            </a:r>
            <a:r>
              <a:rPr lang="en-US" baseline="0" dirty="0" err="1" smtClean="0"/>
              <a:t>ciliopathy</a:t>
            </a:r>
            <a:r>
              <a:rPr lang="en-US" baseline="0" dirty="0" smtClean="0"/>
              <a:t> which is a disease that affects the cilia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-specifically in this disease it disrupts the primary cilia of cells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8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BBS1</a:t>
            </a:r>
            <a:r>
              <a:rPr lang="en-US" b="0" baseline="0" dirty="0" smtClean="0"/>
              <a:t> is apart of an important complex called the </a:t>
            </a:r>
            <a:r>
              <a:rPr lang="en-US" b="0" baseline="0" dirty="0" err="1" smtClean="0"/>
              <a:t>BBSome</a:t>
            </a:r>
            <a:endParaRPr lang="en-US" b="0" baseline="0" dirty="0" smtClean="0"/>
          </a:p>
          <a:p>
            <a:r>
              <a:rPr lang="en-US" b="0" baseline="0" dirty="0" smtClean="0"/>
              <a:t>-made up of 7 different BBS proteins (1,2,4,5,7,8, and 9)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These proteins come together and form the </a:t>
            </a:r>
            <a:r>
              <a:rPr lang="en-US" b="0" baseline="0" dirty="0" err="1" smtClean="0"/>
              <a:t>BBSome</a:t>
            </a:r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b="0" baseline="0" dirty="0" smtClean="0"/>
              <a:t>The </a:t>
            </a:r>
            <a:r>
              <a:rPr lang="en-US" b="0" baseline="0" dirty="0" err="1" smtClean="0"/>
              <a:t>BBSome</a:t>
            </a:r>
            <a:r>
              <a:rPr lang="en-US" b="0" baseline="0" dirty="0" smtClean="0"/>
              <a:t> is important in </a:t>
            </a:r>
            <a:r>
              <a:rPr lang="en-US" b="0" baseline="0" dirty="0" err="1" smtClean="0"/>
              <a:t>ciliogenesis</a:t>
            </a:r>
            <a:r>
              <a:rPr lang="en-US" b="0" baseline="0" dirty="0" smtClean="0"/>
              <a:t> which is the formation of the primary cilia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 it is important in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ciliary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membrane biogenesis-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traffics certain membrane proteins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also interacts with the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intraflagellar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transport pathway to regulate signal transduction of the primary cilia-one such example that has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been shown is the sonic hedgehog signaling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baseline="0" dirty="0" smtClean="0"/>
          </a:p>
          <a:p>
            <a:r>
              <a:rPr lang="en-US" b="0" baseline="0" dirty="0" smtClean="0"/>
              <a:t>Localizes at the basal body of cilia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Mutation in the BBS1 gene is the most common cause of </a:t>
            </a:r>
            <a:r>
              <a:rPr lang="en-US" baseline="0" dirty="0" err="1" smtClean="0"/>
              <a:t>Bardet-Biedl</a:t>
            </a:r>
            <a:r>
              <a:rPr lang="en-US" baseline="0" dirty="0" smtClean="0"/>
              <a:t> Syndrome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common mutation that results in Bardet-Biedl syndrome is a mutation found in at position 390 where a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methonine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instead an arginine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-M390R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BBS1</a:t>
            </a:r>
            <a:r>
              <a:rPr lang="en-US" baseline="0" dirty="0" smtClean="0"/>
              <a:t> is highly conserved across many organisms</a:t>
            </a:r>
          </a:p>
          <a:p>
            <a:r>
              <a:rPr lang="en-US" baseline="0" dirty="0" smtClean="0"/>
              <a:t>It has the WD40 Domain across all BBS1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512F6-B1B3-FF43-9CBE-C5F72F5660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5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WD40 repeat is a</a:t>
            </a:r>
            <a:r>
              <a:rPr lang="en-US" baseline="0" dirty="0" smtClean="0"/>
              <a:t> short structural motif</a:t>
            </a:r>
          </a:p>
          <a:p>
            <a:r>
              <a:rPr lang="en-US" baseline="0" dirty="0" smtClean="0"/>
              <a:t>These repeats fold together in a circular solenoid protein domain called the WD40 Domain</a:t>
            </a:r>
          </a:p>
          <a:p>
            <a:r>
              <a:rPr lang="en-US" baseline="0" dirty="0" smtClean="0"/>
              <a:t>This </a:t>
            </a:r>
            <a:r>
              <a:rPr lang="en-US" baseline="0" dirty="0" err="1" smtClean="0"/>
              <a:t>domian</a:t>
            </a:r>
            <a:r>
              <a:rPr lang="en-US" baseline="0" dirty="0" smtClean="0"/>
              <a:t> usually has 4-16 repeating units which form a </a:t>
            </a:r>
            <a:r>
              <a:rPr lang="en-US" baseline="0" dirty="0" err="1" smtClean="0"/>
              <a:t>circularised</a:t>
            </a:r>
            <a:r>
              <a:rPr lang="en-US" baseline="0" dirty="0" smtClean="0"/>
              <a:t> beta </a:t>
            </a:r>
            <a:r>
              <a:rPr lang="en-US" baseline="0" dirty="0" err="1" smtClean="0"/>
              <a:t>propellor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strucutre</a:t>
            </a:r>
            <a:endParaRPr lang="en-US" baseline="0" dirty="0" smtClean="0"/>
          </a:p>
          <a:p>
            <a:r>
              <a:rPr lang="en-US" baseline="0" dirty="0" smtClean="0"/>
              <a:t>Common function of all WD40-repeat proteins is coordinating multi-protein complex assemblies-repeating units serve as a rigid scaffold for protein interactions</a:t>
            </a:r>
          </a:p>
          <a:p>
            <a:r>
              <a:rPr lang="en-US" baseline="0" dirty="0" smtClean="0"/>
              <a:t>-See in the </a:t>
            </a:r>
            <a:r>
              <a:rPr lang="en-US" baseline="0" dirty="0" err="1" smtClean="0"/>
              <a:t>BBSome</a:t>
            </a:r>
            <a:endParaRPr lang="en-US" baseline="0" dirty="0" smtClean="0"/>
          </a:p>
          <a:p>
            <a:r>
              <a:rPr lang="en-US" baseline="0" dirty="0" smtClean="0"/>
              <a:t>WD40 is also found in BBS2,7, and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Leptin</a:t>
            </a:r>
            <a:r>
              <a:rPr lang="en-US" dirty="0" smtClean="0"/>
              <a:t> is a hormone that</a:t>
            </a:r>
            <a:r>
              <a:rPr lang="en-US" baseline="0" dirty="0" smtClean="0"/>
              <a:t> regulates energy intake and expenditure</a:t>
            </a:r>
          </a:p>
          <a:p>
            <a:r>
              <a:rPr lang="en-US" dirty="0" smtClean="0"/>
              <a:t>-including </a:t>
            </a:r>
            <a:r>
              <a:rPr lang="en-US" dirty="0" err="1" smtClean="0"/>
              <a:t>apptite</a:t>
            </a:r>
            <a:r>
              <a:rPr lang="en-US" baseline="0" dirty="0" smtClean="0"/>
              <a:t> and hunger</a:t>
            </a:r>
          </a:p>
          <a:p>
            <a:r>
              <a:rPr lang="en-US" baseline="0" dirty="0" smtClean="0"/>
              <a:t>It has been theorized that the </a:t>
            </a:r>
            <a:r>
              <a:rPr lang="en-US" baseline="0" dirty="0" err="1" smtClean="0"/>
              <a:t>leptin</a:t>
            </a:r>
            <a:r>
              <a:rPr lang="en-US" baseline="0" dirty="0" smtClean="0"/>
              <a:t> receptor is </a:t>
            </a:r>
            <a:r>
              <a:rPr lang="en-US" baseline="0" dirty="0" err="1" smtClean="0"/>
              <a:t>mistrafficked</a:t>
            </a:r>
            <a:r>
              <a:rPr lang="en-US" baseline="0" dirty="0" smtClean="0"/>
              <a:t> to the primary cilia of cells</a:t>
            </a:r>
          </a:p>
          <a:p>
            <a:r>
              <a:rPr lang="en-US" baseline="0" dirty="0" smtClean="0"/>
              <a:t>In addition, it has been shown that BBS1 interacts directly with the </a:t>
            </a:r>
            <a:r>
              <a:rPr lang="en-US" baseline="0" dirty="0" err="1" smtClean="0"/>
              <a:t>leptin</a:t>
            </a:r>
            <a:r>
              <a:rPr lang="en-US" baseline="0" dirty="0" smtClean="0"/>
              <a:t> receptor</a:t>
            </a:r>
          </a:p>
          <a:p>
            <a:r>
              <a:rPr lang="en-US" baseline="0" dirty="0" smtClean="0"/>
              <a:t>However, it is known that fat control is under polygenic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CB002-9BA9-4051-B47B-9B67D295A0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38C8FE-2067-467E-9BC1-FE6730D30387}" type="datetimeFigureOut">
              <a:rPr lang="en-US" smtClean="0"/>
              <a:pPr/>
              <a:t>5/6/13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F47B42-AEAA-400F-9B0D-DA0589D871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ure.com/nature/journal/v421/n6920/abs/nature01279.html" TargetMode="External"/><Relationship Id="rId3" Type="http://schemas.openxmlformats.org/officeDocument/2006/relationships/hyperlink" Target="http://www.ncbi.nlm.nih.gov/pmc/articles/PMC379234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hyperlink" Target="http://www.sciencedirect.com/science/article/pii/S135094621100016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pfam.sanger.ac.uk/family/PF0040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BBS1 and Bardet-Biedl Syndrome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Kalyn Yasutake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</a:t>
            </a: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r>
              <a:rPr lang="en-US" i="1" dirty="0" smtClean="0"/>
              <a:t> </a:t>
            </a:r>
            <a:r>
              <a:rPr lang="en-US" dirty="0" smtClean="0"/>
              <a:t>Accumulate Fat?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2971800" cy="32008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8006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natureafield.com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-content/uploads/2012/05/C-</a:t>
            </a:r>
            <a:r>
              <a:rPr lang="en-US" sz="1000" dirty="0" err="1"/>
              <a:t>elegans.jpg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02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484" t="4079" r="50931" b="8801"/>
          <a:stretch/>
        </p:blipFill>
        <p:spPr>
          <a:xfrm>
            <a:off x="3505200" y="1295400"/>
            <a:ext cx="2279460" cy="465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327" t="8742" r="7819"/>
          <a:stretch/>
        </p:blipFill>
        <p:spPr>
          <a:xfrm>
            <a:off x="5922285" y="1600200"/>
            <a:ext cx="3069315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47244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www.lipidmaps.org</a:t>
            </a:r>
            <a:r>
              <a:rPr lang="en-US" sz="1000" dirty="0"/>
              <a:t>/update/2009/091201/images/lipidmaps.2009.33-i1.jpg</a:t>
            </a:r>
          </a:p>
        </p:txBody>
      </p:sp>
    </p:spTree>
    <p:extLst>
      <p:ext uri="{BB962C8B-B14F-4D97-AF65-F5344CB8AC3E}">
        <p14:creationId xmlns:p14="http://schemas.microsoft.com/office/powerpoint/2010/main" val="387037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Proteins that Interact with BBS1 Are Involved in Fat Regulation?</a:t>
            </a:r>
            <a:endParaRPr lang="en-US" dirty="0"/>
          </a:p>
        </p:txBody>
      </p:sp>
      <p:pic>
        <p:nvPicPr>
          <p:cNvPr id="3" name="Picture 2" descr="Screen shot 2013-04-29 at 4.24.2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18069" r="24186" b="17102"/>
          <a:stretch/>
        </p:blipFill>
        <p:spPr>
          <a:xfrm>
            <a:off x="228600" y="1143000"/>
            <a:ext cx="8686800" cy="55013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0" y="4648200"/>
            <a:ext cx="1066800" cy="4572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rgbClr val="FF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95600" y="5181600"/>
            <a:ext cx="1447800" cy="685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rgbClr val="FF0000"/>
                </a:solidFill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he-11 and </a:t>
            </a:r>
            <a:r>
              <a:rPr lang="en-US" dirty="0"/>
              <a:t>c</a:t>
            </a:r>
            <a:r>
              <a:rPr lang="en-US" dirty="0" smtClean="0"/>
              <a:t>he-13 Function in </a:t>
            </a:r>
            <a:r>
              <a:rPr lang="en-US" i="1" dirty="0" smtClean="0"/>
              <a:t>C. </a:t>
            </a:r>
            <a:r>
              <a:rPr lang="en-US" i="1" dirty="0" err="1" smtClean="0"/>
              <a:t>Elegans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0838" b="22136"/>
          <a:stretch/>
        </p:blipFill>
        <p:spPr>
          <a:xfrm>
            <a:off x="259567" y="1600200"/>
            <a:ext cx="8655833" cy="31876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67000" y="1905000"/>
            <a:ext cx="1143000" cy="1143000"/>
          </a:xfrm>
          <a:prstGeom prst="roundRect">
            <a:avLst/>
          </a:prstGeom>
          <a:noFill/>
          <a:ln w="57150" cmpd="sng">
            <a:solidFill>
              <a:srgbClr val="D22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50292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Functions in </a:t>
            </a:r>
            <a:r>
              <a:rPr lang="en-US" sz="2800" b="1" dirty="0" err="1" smtClean="0"/>
              <a:t>intraflagellar</a:t>
            </a:r>
            <a:r>
              <a:rPr lang="en-US" sz="2800" b="1" dirty="0" smtClean="0"/>
              <a:t> transport system</a:t>
            </a:r>
          </a:p>
          <a:p>
            <a:pPr algn="ctr"/>
            <a:r>
              <a:rPr lang="en-US" sz="2800" b="1" dirty="0" smtClean="0"/>
              <a:t>Che-11 orthologous to KIAA0590</a:t>
            </a:r>
          </a:p>
          <a:p>
            <a:pPr algn="ctr"/>
            <a:r>
              <a:rPr lang="en-US" sz="2800" b="1" dirty="0" smtClean="0"/>
              <a:t>Che-13 homologous to IFT57/H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6858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www.wormbook.org</a:t>
            </a:r>
            <a:r>
              <a:rPr lang="en-US" sz="1000" dirty="0"/>
              <a:t>/chapters/</a:t>
            </a:r>
            <a:r>
              <a:rPr lang="en-US" sz="1000" dirty="0" err="1"/>
              <a:t>www_ciliumbiogenesis</a:t>
            </a:r>
            <a:r>
              <a:rPr lang="en-US" sz="1000" dirty="0"/>
              <a:t>/ciliafig2.jpg</a:t>
            </a:r>
          </a:p>
        </p:txBody>
      </p:sp>
    </p:spTree>
    <p:extLst>
      <p:ext uri="{BB962C8B-B14F-4D97-AF65-F5344CB8AC3E}">
        <p14:creationId xmlns:p14="http://schemas.microsoft.com/office/powerpoint/2010/main" val="45182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che-11 and che-13 have an necessary role in fat accumulation</a:t>
            </a:r>
            <a:endParaRPr lang="en-US" sz="2800" b="1" dirty="0"/>
          </a:p>
        </p:txBody>
      </p:sp>
      <p:pic>
        <p:nvPicPr>
          <p:cNvPr id="4" name="Picture 3" descr="AA0027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48" y="3139630"/>
            <a:ext cx="4947952" cy="309247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1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che-11 and ch-13 Necessary in Fat Regulation?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24798" t="4962" r="50035" b="7149"/>
          <a:stretch/>
        </p:blipFill>
        <p:spPr>
          <a:xfrm>
            <a:off x="5257800" y="1222875"/>
            <a:ext cx="2879486" cy="433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73" t="4430" r="75863" b="12330"/>
          <a:stretch/>
        </p:blipFill>
        <p:spPr>
          <a:xfrm>
            <a:off x="1143000" y="1225831"/>
            <a:ext cx="2743200" cy="4336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486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Wild Type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54864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he-11 and che-13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1905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he-11 and che-13 Function in </a:t>
            </a:r>
            <a:r>
              <a:rPr lang="en-US" dirty="0" err="1" smtClean="0"/>
              <a:t>Dauer</a:t>
            </a:r>
            <a:r>
              <a:rPr lang="en-US" dirty="0" smtClean="0"/>
              <a:t> 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526" t="16656" r="5281" b="58107"/>
          <a:stretch/>
        </p:blipFill>
        <p:spPr>
          <a:xfrm>
            <a:off x="1975454" y="4191000"/>
            <a:ext cx="6254146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819" t="77576" b="3566"/>
          <a:stretch/>
        </p:blipFill>
        <p:spPr>
          <a:xfrm>
            <a:off x="914400" y="1600200"/>
            <a:ext cx="7697541" cy="11466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www.wormatlas.org</a:t>
            </a:r>
            <a:r>
              <a:rPr lang="en-US" sz="1000" dirty="0"/>
              <a:t>/ver1/handbook/</a:t>
            </a:r>
            <a:r>
              <a:rPr lang="en-US" sz="1000" dirty="0" err="1"/>
              <a:t>fig.s</a:t>
            </a:r>
            <a:r>
              <a:rPr lang="en-US" sz="1000" dirty="0"/>
              <a:t>/IntroFIG8B_I.jpg</a:t>
            </a:r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4763171" y="2746876"/>
            <a:ext cx="37429" cy="129172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3048000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No Insulin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81846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BBS patients are at a higher risk for Type II Diabetes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6400800"/>
            <a:ext cx="36676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theaustintimes.com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-content/uploads/2013/04/</a:t>
            </a:r>
            <a:r>
              <a:rPr lang="en-US" sz="1000" dirty="0" err="1"/>
              <a:t>diabetes.jpg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720726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9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There will be a greater production of insulin in affected C. </a:t>
            </a:r>
            <a:r>
              <a:rPr lang="en-US" sz="2800" b="1" dirty="0" err="1" smtClean="0"/>
              <a:t>elegans</a:t>
            </a:r>
            <a:endParaRPr lang="en-US" sz="2800" b="1" dirty="0"/>
          </a:p>
        </p:txBody>
      </p:sp>
      <p:pic>
        <p:nvPicPr>
          <p:cNvPr id="4" name="Picture 3" descr="AA0027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48" y="3139630"/>
            <a:ext cx="4947952" cy="309247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Expression Levels of Insulin-like genes in mutants?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4419600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26213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bbs-1, che-11, and che-13 compared to normal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6432490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upload.wikimedia.org</a:t>
            </a:r>
            <a:r>
              <a:rPr lang="en-US" sz="1000" dirty="0"/>
              <a:t>/</a:t>
            </a:r>
            <a:r>
              <a:rPr lang="en-US" sz="1000" dirty="0" err="1"/>
              <a:t>wikipedia</a:t>
            </a:r>
            <a:r>
              <a:rPr lang="en-US" sz="1000" dirty="0"/>
              <a:t>/commons/thumb/2/2a/</a:t>
            </a:r>
            <a:r>
              <a:rPr lang="en-US" sz="1000" dirty="0" err="1"/>
              <a:t>DNA_microarray.svg</a:t>
            </a:r>
            <a:r>
              <a:rPr lang="en-US" sz="1000" dirty="0"/>
              <a:t>/600px-DNA_microarray.svg.png</a:t>
            </a:r>
          </a:p>
        </p:txBody>
      </p:sp>
    </p:spTree>
    <p:extLst>
      <p:ext uri="{BB962C8B-B14F-4D97-AF65-F5344CB8AC3E}">
        <p14:creationId xmlns:p14="http://schemas.microsoft.com/office/powerpoint/2010/main" val="736255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219200"/>
            <a:ext cx="4495800" cy="49377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Points to a new understanding of how obesity is caused in </a:t>
            </a:r>
            <a:r>
              <a:rPr lang="en-US" dirty="0" err="1" smtClean="0"/>
              <a:t>Bardet-Biedl</a:t>
            </a:r>
            <a:r>
              <a:rPr lang="en-US" dirty="0" smtClean="0"/>
              <a:t> patients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Could lead to greater understanding and a way in which to treat this one symptom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300px-CellCove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3886200" cy="4768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383179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http://t2.gstatic.com/</a:t>
            </a:r>
            <a:r>
              <a:rPr lang="en-US" sz="1000" dirty="0" err="1"/>
              <a:t>images?q</a:t>
            </a:r>
            <a:r>
              <a:rPr lang="en-US" sz="1000" dirty="0"/>
              <a:t>=tbn:ANd9GcTnKbFOvAGzoMBhDrRYlswej9mlOOeclsN9eFhTWKueI7wVagTXkw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Bardet-Biedl Syndrome?</a:t>
            </a:r>
            <a:endParaRPr lang="en-US" dirty="0"/>
          </a:p>
        </p:txBody>
      </p:sp>
      <p:pic>
        <p:nvPicPr>
          <p:cNvPr id="2050" name="Picture 2" descr="http://trialx.com/curetalk/wp-content/blogs.dir/7/files/2011/05/diseases/Cone_Rod_Dystroph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73" y="1371600"/>
            <a:ext cx="3453427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3821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Rod-Cone Dystrophy</a:t>
            </a:r>
            <a:endParaRPr lang="en-US" dirty="0"/>
          </a:p>
        </p:txBody>
      </p:sp>
      <p:pic>
        <p:nvPicPr>
          <p:cNvPr id="10" name="Picture 9" descr="300px-CellCover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6150" y="2665307"/>
            <a:ext cx="2305050" cy="3278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59552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Obesity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888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Polydactyly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6248400"/>
            <a:ext cx="259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http://t2.gstatic.com/</a:t>
            </a:r>
            <a:r>
              <a:rPr lang="en-US" sz="1000" dirty="0" err="1"/>
              <a:t>images?q</a:t>
            </a:r>
            <a:r>
              <a:rPr lang="en-US" sz="1000" dirty="0"/>
              <a:t>=tbn:ANd9GcTnKbFOvAGzoMBhDrRYlswej9mlOOeclsN9eFhTWKueI7wVagTXkw</a:t>
            </a:r>
          </a:p>
        </p:txBody>
      </p:sp>
      <p:sp>
        <p:nvSpPr>
          <p:cNvPr id="5" name="Rectangle 4"/>
          <p:cNvSpPr/>
          <p:nvPr/>
        </p:nvSpPr>
        <p:spPr>
          <a:xfrm>
            <a:off x="5549" y="5867400"/>
            <a:ext cx="3257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trialx.com</a:t>
            </a:r>
            <a:r>
              <a:rPr lang="en-US" sz="1000" dirty="0"/>
              <a:t>/</a:t>
            </a:r>
            <a:r>
              <a:rPr lang="en-US" sz="1000" dirty="0" err="1"/>
              <a:t>curetalk</a:t>
            </a:r>
            <a:r>
              <a:rPr lang="en-US" sz="1000" dirty="0"/>
              <a:t>/</a:t>
            </a:r>
            <a:r>
              <a:rPr lang="en-US" sz="1000" dirty="0" err="1"/>
              <a:t>wp</a:t>
            </a:r>
            <a:r>
              <a:rPr lang="en-US" sz="1000" dirty="0"/>
              <a:t>-content/</a:t>
            </a:r>
            <a:r>
              <a:rPr lang="en-US" sz="1000" dirty="0" err="1"/>
              <a:t>blogs.dir</a:t>
            </a:r>
            <a:r>
              <a:rPr lang="en-US" sz="1000" dirty="0"/>
              <a:t>/7/files/2011/05/diseases/Cone_Rod_Dystrophy-2.jpg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7017"/>
          <a:stretch/>
        </p:blipFill>
        <p:spPr>
          <a:xfrm>
            <a:off x="5562600" y="1219200"/>
            <a:ext cx="3419213" cy="3136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592449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www.nature.com</a:t>
            </a:r>
            <a:r>
              <a:rPr lang="en-US" sz="1000" dirty="0"/>
              <a:t>/eye/journal/v20/n1/images/6701786f1.jpg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Characterizing che-11 and che-13 in greater depth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Looking at the their homologs in human cell lines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Looking into proteins that could contribute to dysfunction in the kidneys seen in BBS patients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err="1"/>
              <a:t>Ashrafi</a:t>
            </a:r>
            <a:r>
              <a:rPr lang="en-US" dirty="0"/>
              <a:t>, K. et al. (2003). </a:t>
            </a:r>
            <a:r>
              <a:rPr lang="en-US" i="1" dirty="0"/>
              <a:t> Genome-wide </a:t>
            </a:r>
            <a:r>
              <a:rPr lang="en-US" i="1" dirty="0" err="1"/>
              <a:t>RNAi</a:t>
            </a:r>
            <a:r>
              <a:rPr lang="en-US" i="1" dirty="0"/>
              <a:t> analysis of </a:t>
            </a:r>
            <a:r>
              <a:rPr lang="en-US" i="1" dirty="0" err="1"/>
              <a:t>Caenorhabditis</a:t>
            </a:r>
            <a:r>
              <a:rPr lang="en-US" i="1" dirty="0"/>
              <a:t> </a:t>
            </a:r>
            <a:r>
              <a:rPr lang="en-US" i="1" dirty="0" err="1"/>
              <a:t>elegans</a:t>
            </a:r>
            <a:r>
              <a:rPr lang="en-US" i="1" dirty="0"/>
              <a:t> fat regulatory genes</a:t>
            </a:r>
            <a:r>
              <a:rPr lang="en-US" dirty="0"/>
              <a:t>. Nature, 421. Retrieved from: </a:t>
            </a:r>
            <a:r>
              <a:rPr lang="en-US" u="sng" dirty="0">
                <a:hlinkClick r:id="rId2"/>
              </a:rPr>
              <a:t>http://www.nature.com/nature/journal/v421/n6920/abs/nature01279.html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Badano</a:t>
            </a:r>
            <a:r>
              <a:rPr lang="en-US" dirty="0"/>
              <a:t>, J.L. et al. (2003). </a:t>
            </a:r>
            <a:r>
              <a:rPr lang="en-US" i="1" dirty="0"/>
              <a:t>Identification of a Novel </a:t>
            </a:r>
            <a:r>
              <a:rPr lang="en-US" i="1" dirty="0" err="1"/>
              <a:t>Bardet-Biedl</a:t>
            </a:r>
            <a:r>
              <a:rPr lang="en-US" i="1" dirty="0"/>
              <a:t> Syndrome Protein, BBS7, That Shares Structural Features with BBS1 and BBS2.</a:t>
            </a:r>
            <a:r>
              <a:rPr lang="en-US" dirty="0"/>
              <a:t> American Journal of Human Genetics, 72, 650-8. Retrieved from: http://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pubmed</a:t>
            </a:r>
            <a:r>
              <a:rPr lang="en-US" dirty="0"/>
              <a:t>/12567324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Deng-Fu </a:t>
            </a:r>
            <a:r>
              <a:rPr lang="en-US" dirty="0" err="1"/>
              <a:t>Guo</a:t>
            </a:r>
            <a:r>
              <a:rPr lang="en-US" dirty="0"/>
              <a:t> and Kamal </a:t>
            </a:r>
            <a:r>
              <a:rPr lang="en-US" dirty="0" err="1"/>
              <a:t>Rahmouni</a:t>
            </a:r>
            <a:r>
              <a:rPr lang="en-US" dirty="0"/>
              <a:t>. (2011). </a:t>
            </a:r>
            <a:r>
              <a:rPr lang="en-US" i="1" dirty="0"/>
              <a:t>Molecular basis of the obesity associated with </a:t>
            </a:r>
            <a:r>
              <a:rPr lang="en-US" i="1" dirty="0" err="1"/>
              <a:t>Bardet-Biedl</a:t>
            </a:r>
            <a:r>
              <a:rPr lang="en-US" i="1" dirty="0"/>
              <a:t> Syndrom</a:t>
            </a:r>
            <a:r>
              <a:rPr lang="en-US" dirty="0"/>
              <a:t>e. Trends </a:t>
            </a:r>
            <a:r>
              <a:rPr lang="en-US" dirty="0" err="1"/>
              <a:t>Endorinol</a:t>
            </a:r>
            <a:r>
              <a:rPr lang="en-US" dirty="0"/>
              <a:t> </a:t>
            </a:r>
            <a:r>
              <a:rPr lang="en-US" dirty="0" err="1"/>
              <a:t>Metab</a:t>
            </a:r>
            <a:r>
              <a:rPr lang="en-US" dirty="0"/>
              <a:t>., 22(7), 286-293. </a:t>
            </a:r>
            <a:r>
              <a:rPr lang="en-US" dirty="0" err="1"/>
              <a:t>doi</a:t>
            </a:r>
            <a:r>
              <a:rPr lang="en-US" dirty="0"/>
              <a:t>: 10.1016/j.tem.2011.02.009.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Lee, B.H. et al. (2011). </a:t>
            </a:r>
            <a:r>
              <a:rPr lang="en-US" i="1" dirty="0"/>
              <a:t>Hyperactive Neuroendocrine Secretion </a:t>
            </a:r>
            <a:r>
              <a:rPr lang="en-US" i="1" dirty="0" err="1"/>
              <a:t>Cuases</a:t>
            </a:r>
            <a:r>
              <a:rPr lang="en-US" i="1" dirty="0"/>
              <a:t> Size, Feeding, and Metabolic Defects of C. </a:t>
            </a:r>
            <a:r>
              <a:rPr lang="en-US" i="1" dirty="0" err="1"/>
              <a:t>elegans</a:t>
            </a:r>
            <a:r>
              <a:rPr lang="en-US" i="1" dirty="0"/>
              <a:t> </a:t>
            </a:r>
            <a:r>
              <a:rPr lang="en-US" i="1" dirty="0" err="1"/>
              <a:t>Bardet-Biedl</a:t>
            </a:r>
            <a:r>
              <a:rPr lang="en-US" i="1" dirty="0"/>
              <a:t> Syndrome Mutants</a:t>
            </a:r>
            <a:r>
              <a:rPr lang="en-US" dirty="0"/>
              <a:t>. PLOS biology, 9(12). doi:10.137/journal.pbio.1001219.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Mak</a:t>
            </a:r>
            <a:r>
              <a:rPr lang="en-US" dirty="0"/>
              <a:t>, H. Y. et al. (2006). </a:t>
            </a:r>
            <a:r>
              <a:rPr lang="en-US" i="1" dirty="0"/>
              <a:t>Polygenic control of </a:t>
            </a:r>
            <a:r>
              <a:rPr lang="en-US" i="1" dirty="0" err="1"/>
              <a:t>Caenorhabditis</a:t>
            </a:r>
            <a:r>
              <a:rPr lang="en-US" i="1" dirty="0"/>
              <a:t> </a:t>
            </a:r>
            <a:r>
              <a:rPr lang="en-US" i="1" dirty="0" err="1"/>
              <a:t>elegans</a:t>
            </a:r>
            <a:r>
              <a:rPr lang="en-US" i="1" dirty="0"/>
              <a:t> fat storage</a:t>
            </a:r>
            <a:r>
              <a:rPr lang="en-US" dirty="0"/>
              <a:t>. Nature Genetics 38. </a:t>
            </a:r>
            <a:r>
              <a:rPr lang="en-US" dirty="0" err="1"/>
              <a:t>doi</a:t>
            </a:r>
            <a:r>
              <a:rPr lang="en-US" dirty="0"/>
              <a:t>: 10.1038/ng1739.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Mukhopadhyay</a:t>
            </a:r>
            <a:r>
              <a:rPr lang="en-US" dirty="0"/>
              <a:t>, S. et al. (2013). </a:t>
            </a:r>
            <a:r>
              <a:rPr lang="en-US" i="1" dirty="0"/>
              <a:t>Cilia, tubby mice, and obesity.</a:t>
            </a:r>
            <a:r>
              <a:rPr lang="en-US" dirty="0"/>
              <a:t> Cilia, 2(1). </a:t>
            </a:r>
            <a:r>
              <a:rPr lang="en-US" dirty="0" err="1"/>
              <a:t>doi</a:t>
            </a:r>
            <a:r>
              <a:rPr lang="en-US" dirty="0"/>
              <a:t>: 10.1186/2046-2530-2-1.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Mykytyn</a:t>
            </a:r>
            <a:r>
              <a:rPr lang="en-US" dirty="0"/>
              <a:t>, K. et al. (2003). </a:t>
            </a:r>
            <a:r>
              <a:rPr lang="en-US" i="1" dirty="0"/>
              <a:t>Evaluation of Complex Inheritance Involving the Most Common </a:t>
            </a:r>
            <a:r>
              <a:rPr lang="en-US" i="1" dirty="0" err="1"/>
              <a:t>Bardet-Biedl</a:t>
            </a:r>
            <a:r>
              <a:rPr lang="en-US" i="1" dirty="0"/>
              <a:t> </a:t>
            </a:r>
            <a:r>
              <a:rPr lang="en-US" i="1" dirty="0" err="1"/>
              <a:t>Syndrom</a:t>
            </a:r>
            <a:r>
              <a:rPr lang="en-US" i="1" dirty="0"/>
              <a:t> Locus (BBS1)</a:t>
            </a:r>
            <a:r>
              <a:rPr lang="en-US" dirty="0"/>
              <a:t>. American Journal of Human Genetics, 72(2), 429-37. Retrieved from: </a:t>
            </a:r>
            <a:r>
              <a:rPr lang="en-US" u="sng" dirty="0">
                <a:hlinkClick r:id="rId3"/>
              </a:rPr>
              <a:t>http://www.ncbi.nlm.nih.gov/pmc/articles/PMC379234/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/>
              <a:t>Seo</a:t>
            </a:r>
            <a:r>
              <a:rPr lang="en-US" dirty="0"/>
              <a:t>, S. et al. (2009). </a:t>
            </a:r>
            <a:r>
              <a:rPr lang="en-US" i="1" dirty="0"/>
              <a:t>Requirement of </a:t>
            </a:r>
            <a:r>
              <a:rPr lang="en-US" i="1" dirty="0" err="1"/>
              <a:t>Bardet-Biedl</a:t>
            </a:r>
            <a:r>
              <a:rPr lang="en-US" i="1" dirty="0"/>
              <a:t> syndrome proteins for </a:t>
            </a:r>
            <a:r>
              <a:rPr lang="en-US" i="1" dirty="0" err="1"/>
              <a:t>leptin</a:t>
            </a:r>
            <a:r>
              <a:rPr lang="en-US" i="1" dirty="0"/>
              <a:t> receptor signaling</a:t>
            </a:r>
            <a:r>
              <a:rPr lang="en-US" dirty="0"/>
              <a:t>. Human </a:t>
            </a:r>
            <a:r>
              <a:rPr lang="en-US" dirty="0" err="1"/>
              <a:t>Moelcular</a:t>
            </a:r>
            <a:r>
              <a:rPr lang="en-US" dirty="0"/>
              <a:t> Genetics, 18(7).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hmg</a:t>
            </a:r>
            <a:r>
              <a:rPr lang="en-US" dirty="0"/>
              <a:t>/ddp031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Causes </a:t>
            </a:r>
            <a:r>
              <a:rPr lang="en-US" dirty="0" err="1" smtClean="0"/>
              <a:t>Bardet-Biedl</a:t>
            </a:r>
            <a:r>
              <a:rPr lang="en-US" dirty="0" smtClean="0"/>
              <a:t> Syndrome?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301240"/>
            <a:ext cx="4114800" cy="19659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14 BBS genes known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Autosomal</a:t>
            </a:r>
            <a:r>
              <a:rPr lang="en-US" dirty="0" smtClean="0"/>
              <a:t> recessive inheritance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 l="1814" t="1538" r="2058" b="1538"/>
          <a:stretch>
            <a:fillRect/>
          </a:stretch>
        </p:blipFill>
        <p:spPr bwMode="auto">
          <a:xfrm>
            <a:off x="4391781" y="1295400"/>
            <a:ext cx="4295019" cy="5181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64439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www.web-books.com</a:t>
            </a:r>
            <a:r>
              <a:rPr lang="en-US" sz="1050" dirty="0"/>
              <a:t>/</a:t>
            </a:r>
            <a:r>
              <a:rPr lang="en-US" sz="1050" dirty="0" err="1"/>
              <a:t>eLibrary</a:t>
            </a:r>
            <a:r>
              <a:rPr lang="en-US" sz="1050" dirty="0"/>
              <a:t>/Medicine/Appendix/</a:t>
            </a:r>
            <a:r>
              <a:rPr lang="en-US" sz="1050" dirty="0" err="1"/>
              <a:t>AutoRecessive.jpg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What is Affected By </a:t>
            </a:r>
            <a:r>
              <a:rPr lang="en-US" dirty="0" err="1" smtClean="0"/>
              <a:t>Ciliopathies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2530" name="Picture 2" descr="Full-size image (72 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" y="1143000"/>
            <a:ext cx="9110822" cy="5486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6581001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http://www.sciencedirect.com/science/article/pii/S1350946211000164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 external file that holds a picture, illustration, etc.&#10;Object name is nihms290894f1.jpg"/>
          <p:cNvPicPr>
            <a:picLocks noChangeAspect="1" noChangeArrowheads="1"/>
          </p:cNvPicPr>
          <p:nvPr/>
        </p:nvPicPr>
        <p:blipFill rotWithShape="1">
          <a:blip r:embed="rId3" cstate="print"/>
          <a:srcRect l="6952" t="33142" r="1700" b="5392"/>
          <a:stretch/>
        </p:blipFill>
        <p:spPr bwMode="auto">
          <a:xfrm>
            <a:off x="152400" y="1153679"/>
            <a:ext cx="8763000" cy="48559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BBS1 is apart of a Complex the </a:t>
            </a:r>
            <a:r>
              <a:rPr lang="en-US" dirty="0" err="1" smtClean="0"/>
              <a:t>BBSome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676400"/>
            <a:ext cx="762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495800"/>
            <a:ext cx="17526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71800" y="4267200"/>
            <a:ext cx="1066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6320135"/>
            <a:ext cx="853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www.ncbi.nlm.nih.gov</a:t>
            </a:r>
            <a:r>
              <a:rPr lang="en-US" sz="1200" dirty="0" smtClean="0"/>
              <a:t>/</a:t>
            </a:r>
            <a:r>
              <a:rPr lang="en-US" sz="1200" dirty="0" err="1" smtClean="0"/>
              <a:t>pmc</a:t>
            </a:r>
            <a:r>
              <a:rPr lang="en-US" sz="1200" dirty="0" smtClean="0"/>
              <a:t>/articles/PMC3130119/bin/nihms290894f1.jpg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91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BBS1 is Mutated in </a:t>
            </a:r>
            <a:r>
              <a:rPr lang="en-US" dirty="0" err="1" smtClean="0"/>
              <a:t>Bardet-Biedl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1350" y="2530148"/>
            <a:ext cx="7273450" cy="13560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56549" y="2530148"/>
            <a:ext cx="1295400" cy="13560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56549" y="2971800"/>
            <a:ext cx="1272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314-377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68089" y="1752600"/>
            <a:ext cx="120766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WD40 Domain</a:t>
            </a:r>
            <a:endParaRPr lang="en-US" b="1" dirty="0"/>
          </a:p>
        </p:txBody>
      </p:sp>
      <p:sp>
        <p:nvSpPr>
          <p:cNvPr id="17" name="5-Point Star 16"/>
          <p:cNvSpPr/>
          <p:nvPr/>
        </p:nvSpPr>
        <p:spPr>
          <a:xfrm>
            <a:off x="5715000" y="2590800"/>
            <a:ext cx="1295400" cy="1066800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674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390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4800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Mutation: M390R</a:t>
            </a:r>
            <a:endParaRPr lang="en-US" sz="2800" b="1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5905500" y="3657600"/>
            <a:ext cx="342900" cy="1143000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7969" y="2072948"/>
            <a:ext cx="6425081" cy="44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47161" y="214526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Human</a:t>
            </a:r>
          </a:p>
          <a:p>
            <a:pPr algn="ctr"/>
            <a:r>
              <a:rPr lang="en-US" i="1" dirty="0" smtClean="0"/>
              <a:t>BBS1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-47161" y="2831068"/>
            <a:ext cx="123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Mouse</a:t>
            </a:r>
          </a:p>
          <a:p>
            <a:pPr algn="ctr"/>
            <a:r>
              <a:rPr lang="en-US" i="1" dirty="0" smtClean="0"/>
              <a:t>Bbs1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-212457" y="3440668"/>
            <a:ext cx="15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Rat</a:t>
            </a:r>
          </a:p>
          <a:p>
            <a:pPr algn="ctr"/>
            <a:r>
              <a:rPr lang="en-US" i="1" dirty="0" smtClean="0"/>
              <a:t>Bbs1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-212457" y="4114800"/>
            <a:ext cx="15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Zebra fish</a:t>
            </a:r>
            <a:endParaRPr lang="en-US" dirty="0" smtClean="0"/>
          </a:p>
          <a:p>
            <a:pPr algn="ctr"/>
            <a:r>
              <a:rPr lang="en-US" i="1" dirty="0" smtClean="0"/>
              <a:t>bbs1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-241496" y="4888468"/>
            <a:ext cx="15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Fruit Fly</a:t>
            </a:r>
          </a:p>
          <a:p>
            <a:pPr algn="ctr"/>
            <a:r>
              <a:rPr lang="en-US" i="1" dirty="0" smtClean="0"/>
              <a:t>BBS1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-165296" y="5650468"/>
            <a:ext cx="153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Worm</a:t>
            </a:r>
            <a:endParaRPr lang="en-US" dirty="0" smtClean="0"/>
          </a:p>
          <a:p>
            <a:pPr algn="ctr"/>
            <a:r>
              <a:rPr lang="en-US" i="1" dirty="0" smtClean="0"/>
              <a:t>bbs-1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78391" y="2072948"/>
            <a:ext cx="801146" cy="4416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96239" y="2057400"/>
            <a:ext cx="11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314-377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-228600" y="1535668"/>
            <a:ext cx="176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Organism</a:t>
            </a:r>
            <a:endParaRPr lang="en-US" sz="2000" b="1" dirty="0"/>
          </a:p>
        </p:txBody>
      </p:sp>
      <p:sp>
        <p:nvSpPr>
          <p:cNvPr id="34" name="Rectangle 33"/>
          <p:cNvSpPr/>
          <p:nvPr/>
        </p:nvSpPr>
        <p:spPr>
          <a:xfrm>
            <a:off x="1476839" y="2758748"/>
            <a:ext cx="6425081" cy="44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97261" y="2758748"/>
            <a:ext cx="801146" cy="4416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14841" y="2758748"/>
            <a:ext cx="11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314-377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95400" y="3429000"/>
            <a:ext cx="6553200" cy="44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97261" y="3429000"/>
            <a:ext cx="801146" cy="4416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14841" y="3429000"/>
            <a:ext cx="11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315-378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600201" y="4114800"/>
            <a:ext cx="6172199" cy="44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97262" y="4114800"/>
            <a:ext cx="769614" cy="4416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14841" y="4191000"/>
            <a:ext cx="11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309-372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99352" y="2145268"/>
            <a:ext cx="7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593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05800" y="2743200"/>
            <a:ext cx="7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593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305800" y="3505200"/>
            <a:ext cx="7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594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305800" y="4191000"/>
            <a:ext cx="7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588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76400" y="4876800"/>
            <a:ext cx="6705600" cy="44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7261" y="4876800"/>
            <a:ext cx="801146" cy="4416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43400" y="4876800"/>
            <a:ext cx="11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309-372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61719" y="5578148"/>
            <a:ext cx="5891681" cy="441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09974" y="5578148"/>
            <a:ext cx="801146" cy="4416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343400" y="5562600"/>
            <a:ext cx="11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299-361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305800" y="4953000"/>
            <a:ext cx="76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05800" y="5650468"/>
            <a:ext cx="768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576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67600" y="1524000"/>
            <a:ext cx="176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Size of Gene</a:t>
            </a:r>
            <a:endParaRPr lang="en-US" sz="2000" b="1" dirty="0" smtClean="0"/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BBS1 is Highly Conserved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67200" y="1295400"/>
            <a:ext cx="106680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WD40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WD40 Domain </a:t>
            </a:r>
            <a:r>
              <a:rPr lang="en-US" dirty="0"/>
              <a:t>M</a:t>
            </a:r>
            <a:r>
              <a:rPr lang="en-US" dirty="0" smtClean="0"/>
              <a:t>akes a </a:t>
            </a:r>
            <a:r>
              <a:rPr lang="en-US" dirty="0" smtClean="0">
                <a:sym typeface="Symbol"/>
              </a:rPr>
              <a:t>-</a:t>
            </a:r>
            <a:r>
              <a:rPr lang="en-US" dirty="0" smtClean="0"/>
              <a:t>Propeller</a:t>
            </a:r>
            <a:endParaRPr lang="en-US" dirty="0"/>
          </a:p>
        </p:txBody>
      </p:sp>
      <p:pic>
        <p:nvPicPr>
          <p:cNvPr id="4" name="Picture 3" descr="1erj 7bladed beta propelle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19200"/>
            <a:ext cx="5181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6488668"/>
            <a:ext cx="406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http://pfam.sanger.ac.uk/family/PF00400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Obesity is a Major Symptom in </a:t>
            </a:r>
            <a:r>
              <a:rPr lang="en-US" dirty="0" err="1" smtClean="0"/>
              <a:t>Bardet-Biedl</a:t>
            </a:r>
            <a:r>
              <a:rPr lang="en-US" dirty="0" smtClean="0"/>
              <a:t> Syndrom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2895600"/>
            <a:ext cx="4114800" cy="121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Leptin</a:t>
            </a:r>
            <a:r>
              <a:rPr lang="en-US" dirty="0" smtClean="0"/>
              <a:t> receptors are </a:t>
            </a:r>
            <a:r>
              <a:rPr lang="en-US" dirty="0" err="1" smtClean="0"/>
              <a:t>mistrafficked</a:t>
            </a:r>
            <a:r>
              <a:rPr lang="en-US" dirty="0" smtClean="0"/>
              <a:t> to primary cilia</a:t>
            </a:r>
            <a:endParaRPr lang="en-US" dirty="0"/>
          </a:p>
        </p:txBody>
      </p:sp>
      <p:pic>
        <p:nvPicPr>
          <p:cNvPr id="4" name="Picture 3" descr="300px-CellCove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3886200" cy="47684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459379"/>
            <a:ext cx="6629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http://t2.gstatic.com/</a:t>
            </a:r>
            <a:r>
              <a:rPr lang="en-US" sz="1000" dirty="0" err="1"/>
              <a:t>images?q</a:t>
            </a:r>
            <a:r>
              <a:rPr lang="en-US" sz="1000" dirty="0"/>
              <a:t>=tbn:ANd9GcTnKbFOvAGzoMBhDrRYlswej9mlOOeclsN9eFhTWKueI7wVagTXkw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3291</TotalTime>
  <Words>1536</Words>
  <Application>Microsoft Macintosh PowerPoint</Application>
  <PresentationFormat>On-screen Show (4:3)</PresentationFormat>
  <Paragraphs>192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Origin</vt:lpstr>
      <vt:lpstr>BBS1 and Bardet-Biedl Syndrome</vt:lpstr>
      <vt:lpstr>What is Bardet-Biedl Syndrome?</vt:lpstr>
      <vt:lpstr>What Causes Bardet-Biedl Syndrome?</vt:lpstr>
      <vt:lpstr>What is Affected By Ciliopathies?</vt:lpstr>
      <vt:lpstr>BBS1 is apart of a Complex the BBSome</vt:lpstr>
      <vt:lpstr>BBS1 is Mutated in Bardet-Biedl Syndrome</vt:lpstr>
      <vt:lpstr>BBS1 is Highly Conserved</vt:lpstr>
      <vt:lpstr>The WD40 Domain Makes a -Propeller</vt:lpstr>
      <vt:lpstr>Obesity is a Major Symptom in Bardet-Biedl Syndrome</vt:lpstr>
      <vt:lpstr>How do C. Elegans Accumulate Fat?</vt:lpstr>
      <vt:lpstr>What Proteins that Interact with BBS1 Are Involved in Fat Regulation?</vt:lpstr>
      <vt:lpstr>che-11 and che-13 Function in C. Elegans</vt:lpstr>
      <vt:lpstr>Hypothesis</vt:lpstr>
      <vt:lpstr>Are che-11 and ch-13 Necessary in Fat Regulation?</vt:lpstr>
      <vt:lpstr>che-11 and che-13 Function in Dauer Formation</vt:lpstr>
      <vt:lpstr>BBS patients are at a higher risk for Type II Diabetes</vt:lpstr>
      <vt:lpstr>Hypothesis</vt:lpstr>
      <vt:lpstr>What are the Expression Levels of Insulin-like genes in mutants?</vt:lpstr>
      <vt:lpstr>Why is this Important?</vt:lpstr>
      <vt:lpstr>Future Directions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BBS1 and Bardet-Biedl Syndrome</dc:title>
  <dc:creator>admin</dc:creator>
  <cp:lastModifiedBy>InfoLab Patron</cp:lastModifiedBy>
  <cp:revision>126</cp:revision>
  <dcterms:created xsi:type="dcterms:W3CDTF">2013-04-10T03:38:30Z</dcterms:created>
  <dcterms:modified xsi:type="dcterms:W3CDTF">2013-05-06T18:54:52Z</dcterms:modified>
</cp:coreProperties>
</file>